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E187D88-B736-4EB5-9C32-6B2B87676BF8}" type="datetimeFigureOut">
              <a:rPr lang="en-US" smtClean="0"/>
              <a:pPr/>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AF4392-163B-4113-AC65-88887658C3F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187D88-B736-4EB5-9C32-6B2B87676BF8}" type="datetimeFigureOut">
              <a:rPr lang="en-US" smtClean="0"/>
              <a:pPr/>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AF4392-163B-4113-AC65-88887658C3F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187D88-B736-4EB5-9C32-6B2B87676BF8}" type="datetimeFigureOut">
              <a:rPr lang="en-US" smtClean="0"/>
              <a:pPr/>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AF4392-163B-4113-AC65-88887658C3F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187D88-B736-4EB5-9C32-6B2B87676BF8}" type="datetimeFigureOut">
              <a:rPr lang="en-US" smtClean="0"/>
              <a:pPr/>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AF4392-163B-4113-AC65-88887658C3F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187D88-B736-4EB5-9C32-6B2B87676BF8}" type="datetimeFigureOut">
              <a:rPr lang="en-US" smtClean="0"/>
              <a:pPr/>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AF4392-163B-4113-AC65-88887658C3F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E187D88-B736-4EB5-9C32-6B2B87676BF8}" type="datetimeFigureOut">
              <a:rPr lang="en-US" smtClean="0"/>
              <a:pPr/>
              <a:t>11/14/2017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AF4392-163B-4113-AC65-88887658C3F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187D88-B736-4EB5-9C32-6B2B87676BF8}" type="datetimeFigureOut">
              <a:rPr lang="en-US" smtClean="0"/>
              <a:pPr/>
              <a:t>11/14/2017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AF4392-163B-4113-AC65-88887658C3F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E187D88-B736-4EB5-9C32-6B2B87676BF8}" type="datetimeFigureOut">
              <a:rPr lang="en-US" smtClean="0"/>
              <a:pPr/>
              <a:t>11/14/2017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AF4392-163B-4113-AC65-88887658C3F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187D88-B736-4EB5-9C32-6B2B87676BF8}" type="datetimeFigureOut">
              <a:rPr lang="en-US" smtClean="0"/>
              <a:pPr/>
              <a:t>11/14/2017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AF4392-163B-4113-AC65-88887658C3F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187D88-B736-4EB5-9C32-6B2B87676BF8}" type="datetimeFigureOut">
              <a:rPr lang="en-US" smtClean="0"/>
              <a:pPr/>
              <a:t>11/14/2017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AF4392-163B-4113-AC65-88887658C3F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187D88-B736-4EB5-9C32-6B2B87676BF8}" type="datetimeFigureOut">
              <a:rPr lang="en-US" smtClean="0"/>
              <a:pPr/>
              <a:t>11/14/2017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AF4392-163B-4113-AC65-88887658C3F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187D88-B736-4EB5-9C32-6B2B87676BF8}" type="datetimeFigureOut">
              <a:rPr lang="en-US" smtClean="0"/>
              <a:pPr/>
              <a:t>11/14/2017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AF4392-163B-4113-AC65-88887658C3FA}"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966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4525963"/>
          </a:xfrm>
        </p:spPr>
        <p:txBody>
          <a:bodyPr lIns="0" tIns="0" rIns="0" bIns="0">
            <a:noAutofit/>
          </a:bodyPr>
          <a:lstStyle/>
          <a:p>
            <a:pPr>
              <a:lnSpc>
                <a:spcPts val="2800"/>
              </a:lnSpc>
              <a:spcBef>
                <a:spcPts val="1200"/>
              </a:spcBef>
            </a:pPr>
            <a:r>
              <a:rPr lang="en-US" sz="2800" b="1" dirty="0">
                <a:solidFill>
                  <a:srgbClr val="FFFF00"/>
                </a:solidFill>
                <a:latin typeface="Arial Narrow" pitchFamily="34" charset="0"/>
              </a:rPr>
              <a:t>We live in a materialistic world and have a tendency to value only the material things in life</a:t>
            </a:r>
          </a:p>
          <a:p>
            <a:pPr>
              <a:lnSpc>
                <a:spcPts val="2800"/>
              </a:lnSpc>
              <a:spcBef>
                <a:spcPts val="1200"/>
              </a:spcBef>
            </a:pPr>
            <a:r>
              <a:rPr lang="en-US" sz="2800" b="1" dirty="0">
                <a:solidFill>
                  <a:srgbClr val="FFFF00"/>
                </a:solidFill>
                <a:latin typeface="Arial Narrow" pitchFamily="34" charset="0"/>
              </a:rPr>
              <a:t>A university president was said to have addressed a student body on, "How To Be A Success".  Not once did he refer to any spiritual values in life</a:t>
            </a:r>
          </a:p>
          <a:p>
            <a:pPr>
              <a:lnSpc>
                <a:spcPts val="2800"/>
              </a:lnSpc>
              <a:spcBef>
                <a:spcPts val="1200"/>
              </a:spcBef>
            </a:pPr>
            <a:r>
              <a:rPr lang="en-US" sz="2800" b="1" dirty="0">
                <a:solidFill>
                  <a:srgbClr val="FFFF00"/>
                </a:solidFill>
                <a:latin typeface="Arial Narrow" pitchFamily="34" charset="0"/>
              </a:rPr>
              <a:t>Jesus talked about a man whom we would consider to be a success in life, but he was an absolute failure because he placed all emphasis on the material side of life Lk 12:16-21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4525963"/>
          </a:xfrm>
        </p:spPr>
        <p:txBody>
          <a:bodyPr lIns="0" tIns="0" rIns="0" bIns="0">
            <a:noAutofit/>
          </a:bodyPr>
          <a:lstStyle/>
          <a:p>
            <a:pPr>
              <a:lnSpc>
                <a:spcPts val="2800"/>
              </a:lnSpc>
              <a:spcBef>
                <a:spcPts val="1200"/>
              </a:spcBef>
            </a:pPr>
            <a:r>
              <a:rPr lang="en-US" sz="2800" b="1" dirty="0">
                <a:solidFill>
                  <a:srgbClr val="00FF00"/>
                </a:solidFill>
                <a:latin typeface="Arial Narrow" pitchFamily="34" charset="0"/>
              </a:rPr>
              <a:t>THE NATURE OF THE SOUL – IMMORTAL</a:t>
            </a:r>
          </a:p>
          <a:p>
            <a:pPr lvl="1">
              <a:lnSpc>
                <a:spcPts val="2400"/>
              </a:lnSpc>
              <a:spcBef>
                <a:spcPts val="1200"/>
              </a:spcBef>
            </a:pPr>
            <a:r>
              <a:rPr lang="en-US" sz="2400" b="1" dirty="0">
                <a:solidFill>
                  <a:srgbClr val="FFFF00"/>
                </a:solidFill>
                <a:latin typeface="Arial Narrow" pitchFamily="34" charset="0"/>
              </a:rPr>
              <a:t>Man has something that distinguishes him from the animals Gen 1:26,27; 2:7; Eccl 12:7</a:t>
            </a:r>
          </a:p>
          <a:p>
            <a:pPr lvl="1">
              <a:lnSpc>
                <a:spcPts val="2400"/>
              </a:lnSpc>
              <a:spcBef>
                <a:spcPts val="1200"/>
              </a:spcBef>
            </a:pPr>
            <a:r>
              <a:rPr lang="en-US" sz="2400" b="1" dirty="0">
                <a:solidFill>
                  <a:srgbClr val="FFFF00"/>
                </a:solidFill>
                <a:latin typeface="Arial Narrow" pitchFamily="34" charset="0"/>
              </a:rPr>
              <a:t>Soul worth more than all the world Mk 8:36</a:t>
            </a:r>
          </a:p>
          <a:p>
            <a:pPr lvl="1">
              <a:lnSpc>
                <a:spcPts val="2400"/>
              </a:lnSpc>
              <a:spcBef>
                <a:spcPts val="1200"/>
              </a:spcBef>
            </a:pPr>
            <a:r>
              <a:rPr lang="en-US" sz="2400" b="1" dirty="0">
                <a:solidFill>
                  <a:srgbClr val="FFFF00"/>
                </a:solidFill>
                <a:latin typeface="Arial Narrow" pitchFamily="34" charset="0"/>
              </a:rPr>
              <a:t>Soul of man does not die Matt 10:28</a:t>
            </a:r>
          </a:p>
        </p:txBody>
      </p:sp>
      <p:sp>
        <p:nvSpPr>
          <p:cNvPr id="7" name="Title 3"/>
          <p:cNvSpPr>
            <a:spLocks noGrp="1"/>
          </p:cNvSpPr>
          <p:nvPr>
            <p:ph type="title"/>
          </p:nvPr>
        </p:nvSpPr>
        <p:spPr>
          <a:xfrm>
            <a:off x="457200" y="381001"/>
            <a:ext cx="8229600" cy="838199"/>
          </a:xfrm>
        </p:spPr>
        <p:txBody>
          <a:bodyPr lIns="0" tIns="0" rIns="0" bIns="0">
            <a:noAutofit/>
          </a:bodyPr>
          <a:lstStyle/>
          <a:p>
            <a:pPr>
              <a:lnSpc>
                <a:spcPts val="2800"/>
              </a:lnSpc>
            </a:pPr>
            <a:r>
              <a:rPr lang="en-US" sz="2800" b="1" dirty="0">
                <a:latin typeface="Arial Black" panose="020B0A04020102020204" pitchFamily="34" charset="0"/>
              </a:rPr>
              <a:t>T H E  V A L U E  O F  T H E  S O U L</a:t>
            </a:r>
            <a:endParaRPr lang="en-US" spc="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panose="020B0A040201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4525963"/>
          </a:xfrm>
        </p:spPr>
        <p:txBody>
          <a:bodyPr lIns="0" tIns="0" rIns="0" bIns="0">
            <a:noAutofit/>
          </a:bodyPr>
          <a:lstStyle/>
          <a:p>
            <a:pPr>
              <a:lnSpc>
                <a:spcPts val="2800"/>
              </a:lnSpc>
              <a:spcBef>
                <a:spcPts val="1200"/>
              </a:spcBef>
            </a:pPr>
            <a:r>
              <a:rPr lang="en-US" sz="2800" b="1" dirty="0">
                <a:solidFill>
                  <a:srgbClr val="00FF00"/>
                </a:solidFill>
                <a:latin typeface="Arial Narrow" pitchFamily="34" charset="0"/>
              </a:rPr>
              <a:t>THE VALUE MAN PLACES ON THE WORLD</a:t>
            </a:r>
          </a:p>
          <a:p>
            <a:pPr lvl="1">
              <a:lnSpc>
                <a:spcPts val="2400"/>
              </a:lnSpc>
              <a:spcBef>
                <a:spcPts val="1200"/>
              </a:spcBef>
            </a:pPr>
            <a:r>
              <a:rPr lang="en-US" sz="2400" b="1" dirty="0">
                <a:solidFill>
                  <a:srgbClr val="FFFF00"/>
                </a:solidFill>
                <a:latin typeface="Arial Narrow" pitchFamily="34" charset="0"/>
              </a:rPr>
              <a:t>In dollars the value of the world is almost beyond estimation</a:t>
            </a:r>
          </a:p>
          <a:p>
            <a:pPr lvl="1">
              <a:lnSpc>
                <a:spcPts val="2400"/>
              </a:lnSpc>
              <a:spcBef>
                <a:spcPts val="1200"/>
              </a:spcBef>
            </a:pPr>
            <a:r>
              <a:rPr lang="en-US" sz="2400" b="1" dirty="0">
                <a:solidFill>
                  <a:srgbClr val="FFFF00"/>
                </a:solidFill>
                <a:latin typeface="Arial Narrow" pitchFamily="34" charset="0"/>
              </a:rPr>
              <a:t>Many have tried to possess the whole world</a:t>
            </a:r>
          </a:p>
          <a:p>
            <a:pPr lvl="1">
              <a:lnSpc>
                <a:spcPts val="2400"/>
              </a:lnSpc>
              <a:spcBef>
                <a:spcPts val="1200"/>
              </a:spcBef>
            </a:pPr>
            <a:r>
              <a:rPr lang="en-US" sz="2400" b="1" dirty="0">
                <a:solidFill>
                  <a:srgbClr val="FFFF00"/>
                </a:solidFill>
                <a:latin typeface="Arial Narrow" pitchFamily="34" charset="0"/>
              </a:rPr>
              <a:t>A Moslem hero named Saladin conquered Egypt and established himself as Sultan of Egypt and Syria</a:t>
            </a:r>
          </a:p>
          <a:p>
            <a:pPr lvl="2">
              <a:lnSpc>
                <a:spcPts val="2000"/>
              </a:lnSpc>
              <a:spcBef>
                <a:spcPts val="1200"/>
              </a:spcBef>
            </a:pPr>
            <a:r>
              <a:rPr lang="en-US" sz="2000" b="1" dirty="0">
                <a:latin typeface="Arial Narrow" pitchFamily="34" charset="0"/>
              </a:rPr>
              <a:t>After taking town after town even Jerusalem he had to yield to death</a:t>
            </a:r>
          </a:p>
          <a:p>
            <a:pPr lvl="2">
              <a:lnSpc>
                <a:spcPts val="2000"/>
              </a:lnSpc>
              <a:spcBef>
                <a:spcPts val="1200"/>
              </a:spcBef>
            </a:pPr>
            <a:r>
              <a:rPr lang="en-US" sz="2000" b="1" dirty="0">
                <a:latin typeface="Arial Narrow" pitchFamily="34" charset="0"/>
              </a:rPr>
              <a:t>Moments before he died he had a herald suspend on the point of a lance the shroud in which he was to be buried and cry, "LOOK, here is all Saladin the great, the conqueror, the emperor bears away with him of all his glory</a:t>
            </a:r>
          </a:p>
          <a:p>
            <a:pPr lvl="1">
              <a:lnSpc>
                <a:spcPts val="2400"/>
              </a:lnSpc>
              <a:spcBef>
                <a:spcPts val="1200"/>
              </a:spcBef>
            </a:pPr>
            <a:r>
              <a:rPr lang="en-US" sz="2400" b="1" dirty="0">
                <a:solidFill>
                  <a:srgbClr val="FFFF00"/>
                </a:solidFill>
                <a:latin typeface="Arial Narrow" pitchFamily="34" charset="0"/>
              </a:rPr>
              <a:t>Solomon tried the material things and found them to be vanity and a striving after the wind  Eccl 2:11</a:t>
            </a:r>
          </a:p>
        </p:txBody>
      </p:sp>
      <p:sp>
        <p:nvSpPr>
          <p:cNvPr id="7" name="Title 3"/>
          <p:cNvSpPr>
            <a:spLocks noGrp="1"/>
          </p:cNvSpPr>
          <p:nvPr>
            <p:ph type="title"/>
          </p:nvPr>
        </p:nvSpPr>
        <p:spPr>
          <a:xfrm>
            <a:off x="457200" y="381001"/>
            <a:ext cx="8229600" cy="838199"/>
          </a:xfrm>
        </p:spPr>
        <p:txBody>
          <a:bodyPr lIns="0" tIns="0" rIns="0" bIns="0">
            <a:noAutofit/>
          </a:bodyPr>
          <a:lstStyle/>
          <a:p>
            <a:pPr>
              <a:lnSpc>
                <a:spcPts val="2800"/>
              </a:lnSpc>
            </a:pPr>
            <a:r>
              <a:rPr lang="en-US" sz="2800" b="1" dirty="0">
                <a:latin typeface="Arial Black" panose="020B0A04020102020204" pitchFamily="34" charset="0"/>
              </a:rPr>
              <a:t>T H E  V A L U E  O F  T H E  S O U L</a:t>
            </a:r>
            <a:endParaRPr lang="en-US" spc="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panose="020B0A040201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4525963"/>
          </a:xfrm>
        </p:spPr>
        <p:txBody>
          <a:bodyPr lIns="0" tIns="0" rIns="0" bIns="0">
            <a:noAutofit/>
          </a:bodyPr>
          <a:lstStyle/>
          <a:p>
            <a:pPr>
              <a:lnSpc>
                <a:spcPts val="2800"/>
              </a:lnSpc>
              <a:spcBef>
                <a:spcPts val="1200"/>
              </a:spcBef>
            </a:pPr>
            <a:r>
              <a:rPr lang="en-US" sz="2800" b="1" dirty="0">
                <a:solidFill>
                  <a:srgbClr val="00FF00"/>
                </a:solidFill>
                <a:latin typeface="Arial Narrow" pitchFamily="34" charset="0"/>
              </a:rPr>
              <a:t>THE VALUE OF THE SOUL IS SHOWN BY:</a:t>
            </a:r>
          </a:p>
          <a:p>
            <a:pPr lvl="1">
              <a:lnSpc>
                <a:spcPts val="2400"/>
              </a:lnSpc>
              <a:spcBef>
                <a:spcPts val="1200"/>
              </a:spcBef>
            </a:pPr>
            <a:r>
              <a:rPr lang="en-US" sz="2400" b="1" dirty="0">
                <a:solidFill>
                  <a:srgbClr val="FFFF00"/>
                </a:solidFill>
                <a:latin typeface="Arial Narrow" pitchFamily="34" charset="0"/>
              </a:rPr>
              <a:t>Its immortal nature Matt 10:28</a:t>
            </a:r>
          </a:p>
          <a:p>
            <a:pPr lvl="1">
              <a:lnSpc>
                <a:spcPts val="2400"/>
              </a:lnSpc>
              <a:spcBef>
                <a:spcPts val="1200"/>
              </a:spcBef>
            </a:pPr>
            <a:r>
              <a:rPr lang="en-US" sz="2400" b="1" dirty="0">
                <a:solidFill>
                  <a:srgbClr val="FFFF00"/>
                </a:solidFill>
                <a:latin typeface="Arial Narrow" pitchFamily="34" charset="0"/>
              </a:rPr>
              <a:t>Satan's desire to have the soul shows its value Matt 4:9; </a:t>
            </a:r>
            <a:br>
              <a:rPr lang="en-US" sz="2400" b="1" dirty="0">
                <a:solidFill>
                  <a:srgbClr val="FFFF00"/>
                </a:solidFill>
                <a:latin typeface="Arial Narrow" pitchFamily="34" charset="0"/>
              </a:rPr>
            </a:br>
            <a:r>
              <a:rPr lang="en-US" sz="2400" b="1" dirty="0">
                <a:solidFill>
                  <a:srgbClr val="FFFF00"/>
                </a:solidFill>
                <a:latin typeface="Arial Narrow" pitchFamily="34" charset="0"/>
              </a:rPr>
              <a:t>1Pet 5:8</a:t>
            </a:r>
          </a:p>
          <a:p>
            <a:pPr lvl="1">
              <a:lnSpc>
                <a:spcPts val="2400"/>
              </a:lnSpc>
              <a:spcBef>
                <a:spcPts val="1200"/>
              </a:spcBef>
            </a:pPr>
            <a:r>
              <a:rPr lang="en-US" sz="2400" b="1" dirty="0">
                <a:solidFill>
                  <a:srgbClr val="FFFF00"/>
                </a:solidFill>
                <a:latin typeface="Arial Narrow" pitchFamily="34" charset="0"/>
              </a:rPr>
              <a:t>The value is seen in Heaven's work to save it and the price paid for its redemption Jhn 9:4; Jhn 3:16-17; Rom 5:8; </a:t>
            </a:r>
            <a:br>
              <a:rPr lang="en-US" sz="2400" b="1" dirty="0">
                <a:solidFill>
                  <a:srgbClr val="FFFF00"/>
                </a:solidFill>
                <a:latin typeface="Arial Narrow" pitchFamily="34" charset="0"/>
              </a:rPr>
            </a:br>
            <a:r>
              <a:rPr lang="en-US" sz="2400" b="1" dirty="0">
                <a:solidFill>
                  <a:srgbClr val="FFFF00"/>
                </a:solidFill>
                <a:latin typeface="Arial Narrow" pitchFamily="34" charset="0"/>
              </a:rPr>
              <a:t>1Pet 1:18,19 </a:t>
            </a:r>
          </a:p>
          <a:p>
            <a:pPr lvl="1">
              <a:lnSpc>
                <a:spcPts val="2400"/>
              </a:lnSpc>
              <a:spcBef>
                <a:spcPts val="1200"/>
              </a:spcBef>
            </a:pPr>
            <a:r>
              <a:rPr lang="en-US" sz="2400" b="1" dirty="0">
                <a:solidFill>
                  <a:srgbClr val="FFFF00"/>
                </a:solidFill>
                <a:latin typeface="Arial Narrow" pitchFamily="34" charset="0"/>
              </a:rPr>
              <a:t>Value seen in sorrow over its loss and joy over its salvation Gen 6:5,6; Lk 15:7,10 </a:t>
            </a:r>
          </a:p>
          <a:p>
            <a:pPr lvl="1">
              <a:lnSpc>
                <a:spcPts val="2400"/>
              </a:lnSpc>
              <a:spcBef>
                <a:spcPts val="1200"/>
              </a:spcBef>
            </a:pPr>
            <a:r>
              <a:rPr lang="en-US" sz="2400" b="1" dirty="0">
                <a:solidFill>
                  <a:srgbClr val="FFFF00"/>
                </a:solidFill>
                <a:latin typeface="Arial Narrow" pitchFamily="34" charset="0"/>
              </a:rPr>
              <a:t>Value seen in the home prepared for the soul Matt 25:34; </a:t>
            </a:r>
            <a:br>
              <a:rPr lang="en-US" sz="2400" b="1" dirty="0">
                <a:solidFill>
                  <a:srgbClr val="FFFF00"/>
                </a:solidFill>
                <a:latin typeface="Arial Narrow" pitchFamily="34" charset="0"/>
              </a:rPr>
            </a:br>
            <a:r>
              <a:rPr lang="en-US" sz="2400" b="1" dirty="0">
                <a:solidFill>
                  <a:srgbClr val="FFFF00"/>
                </a:solidFill>
                <a:latin typeface="Arial Narrow" pitchFamily="34" charset="0"/>
              </a:rPr>
              <a:t>2Pet 3:9 </a:t>
            </a:r>
          </a:p>
        </p:txBody>
      </p:sp>
      <p:sp>
        <p:nvSpPr>
          <p:cNvPr id="7" name="Title 3"/>
          <p:cNvSpPr>
            <a:spLocks noGrp="1"/>
          </p:cNvSpPr>
          <p:nvPr>
            <p:ph type="title"/>
          </p:nvPr>
        </p:nvSpPr>
        <p:spPr>
          <a:xfrm>
            <a:off x="457200" y="381001"/>
            <a:ext cx="8229600" cy="838199"/>
          </a:xfrm>
        </p:spPr>
        <p:txBody>
          <a:bodyPr lIns="0" tIns="0" rIns="0" bIns="0">
            <a:noAutofit/>
          </a:bodyPr>
          <a:lstStyle/>
          <a:p>
            <a:pPr>
              <a:lnSpc>
                <a:spcPts val="2800"/>
              </a:lnSpc>
            </a:pPr>
            <a:r>
              <a:rPr lang="en-US" sz="2800" b="1" dirty="0">
                <a:latin typeface="Arial Black" panose="020B0A04020102020204" pitchFamily="34" charset="0"/>
              </a:rPr>
              <a:t>T H E  V A L U E  O F  T H E  S O U L</a:t>
            </a:r>
            <a:endParaRPr lang="en-US" spc="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panose="020B0A040201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81001"/>
            <a:ext cx="8229600" cy="838199"/>
          </a:xfrm>
        </p:spPr>
        <p:txBody>
          <a:bodyPr lIns="0" tIns="0" rIns="0" bIns="0">
            <a:noAutofit/>
          </a:bodyPr>
          <a:lstStyle/>
          <a:p>
            <a:pPr>
              <a:lnSpc>
                <a:spcPts val="2800"/>
              </a:lnSpc>
            </a:pPr>
            <a:r>
              <a:rPr lang="en-US" sz="2800" b="1" dirty="0">
                <a:latin typeface="Arial Black" panose="020B0A04020102020204" pitchFamily="34" charset="0"/>
              </a:rPr>
              <a:t>T H E  V A L U E  O F  T H E  S O U L</a:t>
            </a:r>
            <a:endParaRPr lang="en-US" spc="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panose="020B0A04020102020204" pitchFamily="34" charset="0"/>
            </a:endParaRPr>
          </a:p>
        </p:txBody>
      </p:sp>
      <p:sp>
        <p:nvSpPr>
          <p:cNvPr id="5" name="Content Placeholder 4"/>
          <p:cNvSpPr>
            <a:spLocks noGrp="1"/>
          </p:cNvSpPr>
          <p:nvPr>
            <p:ph idx="1"/>
          </p:nvPr>
        </p:nvSpPr>
        <p:spPr>
          <a:xfrm>
            <a:off x="457200" y="1600200"/>
            <a:ext cx="8229600" cy="4525963"/>
          </a:xfrm>
        </p:spPr>
        <p:txBody>
          <a:bodyPr lIns="0" tIns="0" rIns="0" bIns="0">
            <a:noAutofit/>
          </a:bodyPr>
          <a:lstStyle/>
          <a:p>
            <a:pPr>
              <a:lnSpc>
                <a:spcPts val="2800"/>
              </a:lnSpc>
              <a:spcBef>
                <a:spcPts val="1200"/>
              </a:spcBef>
            </a:pPr>
            <a:r>
              <a:rPr lang="en-US" sz="2800" b="1" dirty="0">
                <a:solidFill>
                  <a:srgbClr val="FFFF00"/>
                </a:solidFill>
                <a:latin typeface="Arial Narrow" pitchFamily="34" charset="0"/>
              </a:rPr>
              <a:t>The great tragedy is that man is selling his soul, that which is so priceless, for fleeting trifles, for momentary fleshly gratification.</a:t>
            </a:r>
          </a:p>
          <a:p>
            <a:pPr>
              <a:lnSpc>
                <a:spcPts val="2800"/>
              </a:lnSpc>
              <a:spcBef>
                <a:spcPts val="1200"/>
              </a:spcBef>
            </a:pPr>
            <a:r>
              <a:rPr lang="en-US" sz="2800" b="1" dirty="0">
                <a:solidFill>
                  <a:srgbClr val="FFFF00"/>
                </a:solidFill>
                <a:latin typeface="Arial Narrow" pitchFamily="34" charset="0"/>
              </a:rPr>
              <a:t>God has provided the power to save souls Rom.1:16</a:t>
            </a:r>
          </a:p>
          <a:p>
            <a:pPr>
              <a:lnSpc>
                <a:spcPts val="2800"/>
              </a:lnSpc>
              <a:spcBef>
                <a:spcPts val="1200"/>
              </a:spcBef>
            </a:pPr>
            <a:r>
              <a:rPr lang="en-US" sz="2800" b="1" dirty="0">
                <a:solidFill>
                  <a:srgbClr val="FFFF00"/>
                </a:solidFill>
                <a:latin typeface="Arial Narrow" pitchFamily="34" charset="0"/>
              </a:rPr>
              <a:t>Our soul is too precious to spend our time living after the flesh, to take a chance on something not in the Word of God, to place all emphasis on the temporal and physical values of life.</a:t>
            </a:r>
          </a:p>
          <a:p>
            <a:pPr>
              <a:lnSpc>
                <a:spcPts val="2400"/>
              </a:lnSpc>
              <a:spcBef>
                <a:spcPts val="1200"/>
              </a:spcBef>
              <a:spcAft>
                <a:spcPts val="1200"/>
              </a:spcAft>
            </a:pPr>
            <a:endParaRPr lang="en-US" sz="2800" b="1" dirty="0">
              <a:solidFill>
                <a:srgbClr val="FFFF00"/>
              </a:solidFill>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TotalTime>
  <Words>419</Words>
  <Application>Microsoft Office PowerPoint</Application>
  <PresentationFormat>On-screen Show (4:3)</PresentationFormat>
  <Paragraphs>27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 Black</vt:lpstr>
      <vt:lpstr>Arial Narrow</vt:lpstr>
      <vt:lpstr>Office Theme</vt:lpstr>
      <vt:lpstr>PowerPoint Presentation</vt:lpstr>
      <vt:lpstr>PowerPoint Presentation</vt:lpstr>
      <vt:lpstr>T H E  V A L U E  O F  T H E  S O U L</vt:lpstr>
      <vt:lpstr>T H E  V A L U E  O F  T H E  S O U L</vt:lpstr>
      <vt:lpstr>T H E  V A L U E  O F  T H E  S O U L</vt:lpstr>
      <vt:lpstr>T H E  V A L U E  O F  T H E  S O U L</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CONDEMNATION</dc:title>
  <dc:creator>Jerry</dc:creator>
  <cp:lastModifiedBy>Jerry Henderson</cp:lastModifiedBy>
  <cp:revision>28</cp:revision>
  <dcterms:created xsi:type="dcterms:W3CDTF">2012-11-07T19:44:25Z</dcterms:created>
  <dcterms:modified xsi:type="dcterms:W3CDTF">2017-11-14T15:27:20Z</dcterms:modified>
</cp:coreProperties>
</file>