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78" r:id="rId3"/>
    <p:sldId id="279" r:id="rId4"/>
    <p:sldId id="280" r:id="rId5"/>
    <p:sldId id="281" r:id="rId6"/>
    <p:sldId id="282" r:id="rId7"/>
    <p:sldId id="283" r:id="rId8"/>
    <p:sldId id="284" r:id="rId9"/>
    <p:sldId id="285" r:id="rId10"/>
    <p:sldId id="28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E187D88-B736-4EB5-9C32-6B2B87676BF8}" type="datetimeFigureOut">
              <a:rPr lang="en-US" smtClean="0"/>
              <a:pPr/>
              <a:t>12/26/2020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AF4392-163B-4113-AC65-88887658C3F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87D88-B736-4EB5-9C32-6B2B87676BF8}" type="datetimeFigureOut">
              <a:rPr lang="en-US" smtClean="0"/>
              <a:pPr/>
              <a:t>12/26/2020</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AF4392-163B-4113-AC65-88887658C3FA}"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4201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FFFF00"/>
                </a:solidFill>
                <a:latin typeface="Arial Narrow" pitchFamily="34" charset="0"/>
              </a:rPr>
              <a:t>Next study looks at various kinds of worship, attitudes toward worship and some efforts to improve worship </a:t>
            </a:r>
          </a:p>
          <a:p>
            <a:pPr>
              <a:lnSpc>
                <a:spcPts val="2800"/>
              </a:lnSpc>
              <a:spcBef>
                <a:spcPts val="1200"/>
              </a:spcBef>
            </a:pPr>
            <a:r>
              <a:rPr lang="en-US" sz="2800" b="1" dirty="0">
                <a:solidFill>
                  <a:srgbClr val="FFFF00"/>
                </a:solidFill>
                <a:latin typeface="Arial Narrow" pitchFamily="34" charset="0"/>
              </a:rPr>
              <a:t>Think about our attempts to worship God.  Are we truly worshipping or are we just going through the motions </a:t>
            </a:r>
          </a:p>
          <a:p>
            <a:pPr>
              <a:lnSpc>
                <a:spcPts val="2800"/>
              </a:lnSpc>
              <a:spcBef>
                <a:spcPts val="1200"/>
              </a:spcBef>
            </a:pPr>
            <a:endParaRPr lang="en-US" sz="2800" b="1" dirty="0">
              <a:solidFill>
                <a:srgbClr val="FFFF00"/>
              </a:solidFill>
              <a:latin typeface="Arial Narrow" pitchFamily="34" charset="0"/>
            </a:endParaRP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4058765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FFFF00"/>
                </a:solidFill>
                <a:latin typeface="Arial Narrow" pitchFamily="34" charset="0"/>
              </a:rPr>
              <a:t>Churches are tickling the senses and “ears” of members and prospects</a:t>
            </a:r>
          </a:p>
          <a:p>
            <a:pPr>
              <a:lnSpc>
                <a:spcPts val="2800"/>
              </a:lnSpc>
              <a:spcBef>
                <a:spcPts val="1200"/>
              </a:spcBef>
            </a:pPr>
            <a:r>
              <a:rPr lang="en-US" sz="2800" b="1" dirty="0">
                <a:solidFill>
                  <a:srgbClr val="FFFF00"/>
                </a:solidFill>
                <a:latin typeface="Arial Narrow" pitchFamily="34" charset="0"/>
              </a:rPr>
              <a:t>Churches magnify man as they “dazzle” audiences</a:t>
            </a:r>
          </a:p>
          <a:p>
            <a:pPr>
              <a:lnSpc>
                <a:spcPts val="2800"/>
              </a:lnSpc>
              <a:spcBef>
                <a:spcPts val="1200"/>
              </a:spcBef>
            </a:pPr>
            <a:r>
              <a:rPr lang="en-US" sz="2800" b="1" dirty="0">
                <a:solidFill>
                  <a:srgbClr val="FFFF00"/>
                </a:solidFill>
                <a:latin typeface="Arial Narrow" pitchFamily="34" charset="0"/>
              </a:rPr>
              <a:t>Alternative “Contemporary Worship”</a:t>
            </a:r>
          </a:p>
          <a:p>
            <a:pPr>
              <a:lnSpc>
                <a:spcPts val="2800"/>
              </a:lnSpc>
              <a:spcBef>
                <a:spcPts val="1200"/>
              </a:spcBef>
            </a:pPr>
            <a:r>
              <a:rPr lang="en-US" sz="2800" b="1" dirty="0">
                <a:solidFill>
                  <a:srgbClr val="FFFF00"/>
                </a:solidFill>
                <a:latin typeface="Arial Narrow" pitchFamily="34" charset="0"/>
              </a:rPr>
              <a:t>What God wants has taken a back seat to what men want in their worship to God </a:t>
            </a:r>
          </a:p>
          <a:p>
            <a:pPr>
              <a:lnSpc>
                <a:spcPts val="2800"/>
              </a:lnSpc>
              <a:spcBef>
                <a:spcPts val="1200"/>
              </a:spcBef>
            </a:pPr>
            <a:r>
              <a:rPr lang="en-US" sz="2800" b="1" dirty="0">
                <a:solidFill>
                  <a:srgbClr val="FFFF00"/>
                </a:solidFill>
                <a:latin typeface="Arial Narrow" pitchFamily="34" charset="0"/>
              </a:rPr>
              <a:t>Commanded to worship God and Him alone Matt 4:10</a:t>
            </a:r>
          </a:p>
          <a:p>
            <a:pPr>
              <a:lnSpc>
                <a:spcPts val="2800"/>
              </a:lnSpc>
              <a:spcBef>
                <a:spcPts val="1200"/>
              </a:spcBef>
            </a:pPr>
            <a:r>
              <a:rPr lang="en-US" sz="2800" b="1" dirty="0">
                <a:solidFill>
                  <a:srgbClr val="FFFF00"/>
                </a:solidFill>
                <a:latin typeface="Arial Narrow" pitchFamily="34" charset="0"/>
              </a:rPr>
              <a:t>In some “faithful” churches worship seems cold, “matter of fact” - just a “form” - what or is anything wrong?</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352031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FFFF00"/>
                </a:solidFill>
                <a:latin typeface="Arial Narrow" pitchFamily="34" charset="0"/>
              </a:rPr>
              <a:t>Worship service is sometime treated in a light-hearted flippant sort of way, with seemingly no seriousness</a:t>
            </a:r>
          </a:p>
          <a:p>
            <a:pPr>
              <a:lnSpc>
                <a:spcPts val="2800"/>
              </a:lnSpc>
              <a:spcBef>
                <a:spcPts val="1200"/>
              </a:spcBef>
            </a:pPr>
            <a:r>
              <a:rPr lang="en-US" sz="2800" b="1" dirty="0">
                <a:solidFill>
                  <a:srgbClr val="FFFF00"/>
                </a:solidFill>
                <a:latin typeface="Arial Narrow" pitchFamily="34" charset="0"/>
              </a:rPr>
              <a:t>Parents not conveying to children a sense of reverence we should exhibit in worship </a:t>
            </a:r>
          </a:p>
          <a:p>
            <a:pPr>
              <a:lnSpc>
                <a:spcPts val="2800"/>
              </a:lnSpc>
              <a:spcBef>
                <a:spcPts val="1200"/>
              </a:spcBef>
            </a:pPr>
            <a:r>
              <a:rPr lang="en-US" sz="2800" b="1" dirty="0">
                <a:solidFill>
                  <a:srgbClr val="FFFF00"/>
                </a:solidFill>
                <a:latin typeface="Arial Narrow" pitchFamily="34" charset="0"/>
              </a:rPr>
              <a:t>We must understand what constitutes worship.  When do we worship and when do we not, does conduct determine whether I  worship or not?</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978320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WHAT CONSTITUTES WORSHIP</a:t>
            </a:r>
          </a:p>
          <a:p>
            <a:pPr lvl="1">
              <a:lnSpc>
                <a:spcPts val="2400"/>
              </a:lnSpc>
              <a:spcBef>
                <a:spcPts val="1200"/>
              </a:spcBef>
            </a:pPr>
            <a:r>
              <a:rPr lang="en-US" sz="2400" b="1" dirty="0">
                <a:solidFill>
                  <a:srgbClr val="FFFF00"/>
                </a:solidFill>
                <a:latin typeface="Arial Narrow" pitchFamily="34" charset="0"/>
              </a:rPr>
              <a:t>W.E. Vine's Expository Dictionary of New Testament Words gives </a:t>
            </a:r>
            <a:r>
              <a:rPr lang="en-US" sz="2800" b="1" dirty="0">
                <a:solidFill>
                  <a:srgbClr val="FFFF00"/>
                </a:solidFill>
                <a:latin typeface="Arial Narrow" pitchFamily="34" charset="0"/>
              </a:rPr>
              <a:t>terms about worship used in the New Testament</a:t>
            </a:r>
          </a:p>
          <a:p>
            <a:pPr lvl="2">
              <a:lnSpc>
                <a:spcPts val="2000"/>
              </a:lnSpc>
              <a:spcBef>
                <a:spcPts val="1200"/>
              </a:spcBef>
            </a:pPr>
            <a:r>
              <a:rPr lang="en-US" sz="2200" b="1" dirty="0">
                <a:latin typeface="Arial Narrow" pitchFamily="34" charset="0"/>
              </a:rPr>
              <a:t>1. </a:t>
            </a:r>
            <a:r>
              <a:rPr lang="en-US" sz="2200" b="1" dirty="0" err="1">
                <a:latin typeface="Arial Narrow" pitchFamily="34" charset="0"/>
              </a:rPr>
              <a:t>Proskuneo</a:t>
            </a:r>
            <a:r>
              <a:rPr lang="en-US" sz="2200" b="1" dirty="0">
                <a:latin typeface="Arial Narrow" pitchFamily="34" charset="0"/>
              </a:rPr>
              <a:t>- (pros- toward + </a:t>
            </a:r>
            <a:r>
              <a:rPr lang="en-US" sz="2200" b="1" dirty="0" err="1">
                <a:latin typeface="Arial Narrow" pitchFamily="34" charset="0"/>
              </a:rPr>
              <a:t>kuneo</a:t>
            </a:r>
            <a:r>
              <a:rPr lang="en-US" sz="2200" b="1" dirty="0">
                <a:latin typeface="Arial Narrow" pitchFamily="34" charset="0"/>
              </a:rPr>
              <a:t>- to kiss) most frequent</a:t>
            </a:r>
            <a:br>
              <a:rPr lang="en-US" sz="2200" b="1" dirty="0">
                <a:latin typeface="Arial Narrow" pitchFamily="34" charset="0"/>
              </a:rPr>
            </a:br>
            <a:r>
              <a:rPr lang="en-US" sz="2200" b="1" dirty="0">
                <a:latin typeface="Arial Narrow" pitchFamily="34" charset="0"/>
              </a:rPr>
              <a:t>    word rendered worship, an act of homage or reverence toward</a:t>
            </a:r>
            <a:br>
              <a:rPr lang="en-US" sz="2200" b="1" dirty="0">
                <a:latin typeface="Arial Narrow" pitchFamily="34" charset="0"/>
              </a:rPr>
            </a:br>
            <a:r>
              <a:rPr lang="en-US" sz="2200" b="1" dirty="0">
                <a:latin typeface="Arial Narrow" pitchFamily="34" charset="0"/>
              </a:rPr>
              <a:t>    God Matt 2:2, 8, 11; 4:10; 8:2; 9:18; 14:33; 15:25; 20:20; 28:9, 17</a:t>
            </a:r>
          </a:p>
          <a:p>
            <a:pPr lvl="2">
              <a:lnSpc>
                <a:spcPts val="2000"/>
              </a:lnSpc>
              <a:spcBef>
                <a:spcPts val="1200"/>
              </a:spcBef>
            </a:pPr>
            <a:r>
              <a:rPr lang="en-US" sz="2200" b="1" dirty="0">
                <a:latin typeface="Arial Narrow" pitchFamily="34" charset="0"/>
              </a:rPr>
              <a:t>2. </a:t>
            </a:r>
            <a:r>
              <a:rPr lang="en-US" sz="2200" b="1" dirty="0" err="1">
                <a:latin typeface="Arial Narrow" pitchFamily="34" charset="0"/>
              </a:rPr>
              <a:t>Sebomai</a:t>
            </a:r>
            <a:r>
              <a:rPr lang="en-US" sz="2200" b="1" dirty="0">
                <a:latin typeface="Arial Narrow" pitchFamily="34" charset="0"/>
              </a:rPr>
              <a:t>- To revere, the feeling of awe or devotion of worship </a:t>
            </a:r>
            <a:br>
              <a:rPr lang="en-US" sz="2200" b="1" dirty="0">
                <a:latin typeface="Arial Narrow" pitchFamily="34" charset="0"/>
              </a:rPr>
            </a:br>
            <a:r>
              <a:rPr lang="en-US" sz="2200" b="1" dirty="0">
                <a:latin typeface="Arial Narrow" pitchFamily="34" charset="0"/>
              </a:rPr>
              <a:t>    Matt 15:9</a:t>
            </a:r>
          </a:p>
          <a:p>
            <a:pPr lvl="2">
              <a:lnSpc>
                <a:spcPts val="2000"/>
              </a:lnSpc>
              <a:spcBef>
                <a:spcPts val="1200"/>
              </a:spcBef>
            </a:pPr>
            <a:r>
              <a:rPr lang="en-US" sz="2200" b="1" dirty="0">
                <a:latin typeface="Arial Narrow" pitchFamily="34" charset="0"/>
              </a:rPr>
              <a:t>3. </a:t>
            </a:r>
            <a:r>
              <a:rPr lang="en-US" sz="2200" b="1" dirty="0" err="1">
                <a:latin typeface="Arial Narrow" pitchFamily="34" charset="0"/>
              </a:rPr>
              <a:t>Sebazomai</a:t>
            </a:r>
            <a:r>
              <a:rPr lang="en-US" sz="2200" b="1" dirty="0">
                <a:latin typeface="Arial Narrow" pitchFamily="34" charset="0"/>
              </a:rPr>
              <a:t>- To honor religiously Rom 1:25</a:t>
            </a:r>
          </a:p>
          <a:p>
            <a:pPr lvl="2">
              <a:lnSpc>
                <a:spcPts val="2000"/>
              </a:lnSpc>
              <a:spcBef>
                <a:spcPts val="1200"/>
              </a:spcBef>
            </a:pPr>
            <a:r>
              <a:rPr lang="en-US" sz="2200" b="1" dirty="0">
                <a:latin typeface="Arial Narrow" pitchFamily="34" charset="0"/>
              </a:rPr>
              <a:t>4. </a:t>
            </a:r>
            <a:r>
              <a:rPr lang="en-US" sz="2200" b="1" dirty="0" err="1">
                <a:latin typeface="Arial Narrow" pitchFamily="34" charset="0"/>
              </a:rPr>
              <a:t>Latreuo</a:t>
            </a:r>
            <a:r>
              <a:rPr lang="en-US" sz="2200" b="1" dirty="0">
                <a:latin typeface="Arial Narrow" pitchFamily="34" charset="0"/>
              </a:rPr>
              <a:t>- To serve or render religious service Phil 3:3 </a:t>
            </a:r>
          </a:p>
          <a:p>
            <a:pPr lvl="2">
              <a:lnSpc>
                <a:spcPts val="2000"/>
              </a:lnSpc>
              <a:spcBef>
                <a:spcPts val="1200"/>
              </a:spcBef>
            </a:pPr>
            <a:r>
              <a:rPr lang="en-US" sz="2200" b="1" dirty="0">
                <a:latin typeface="Arial Narrow" pitchFamily="34" charset="0"/>
              </a:rPr>
              <a:t>5. </a:t>
            </a:r>
            <a:r>
              <a:rPr lang="en-US" sz="2200" b="1" dirty="0" err="1">
                <a:latin typeface="Arial Narrow" pitchFamily="34" charset="0"/>
              </a:rPr>
              <a:t>Eusebeo</a:t>
            </a:r>
            <a:r>
              <a:rPr lang="en-US" sz="2200" b="1" dirty="0">
                <a:latin typeface="Arial Narrow" pitchFamily="34" charset="0"/>
              </a:rPr>
              <a:t>- To act piously (deeply religious) towards Acts 17:23 </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2755962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WHAT CONSTITUTES WORSHIP</a:t>
            </a:r>
          </a:p>
          <a:p>
            <a:pPr lvl="1">
              <a:lnSpc>
                <a:spcPts val="2400"/>
              </a:lnSpc>
              <a:spcBef>
                <a:spcPts val="1200"/>
              </a:spcBef>
            </a:pPr>
            <a:r>
              <a:rPr lang="en-US" sz="2400" b="1" dirty="0">
                <a:solidFill>
                  <a:srgbClr val="FFFF00"/>
                </a:solidFill>
                <a:latin typeface="Arial Narrow" pitchFamily="34" charset="0"/>
              </a:rPr>
              <a:t>Vine also comments: “A consideration of the above verbs shows that it is not confined to praise; broadly it may be regarded as the direct acknowledgement to God, of His nature, attributes, ways and claims, whether by the outgoing of the heart in praise and thanksgiving or by deed done in such acknowledgement” </a:t>
            </a:r>
          </a:p>
          <a:p>
            <a:pPr lvl="1">
              <a:lnSpc>
                <a:spcPts val="2400"/>
              </a:lnSpc>
              <a:spcBef>
                <a:spcPts val="1200"/>
              </a:spcBef>
            </a:pPr>
            <a:r>
              <a:rPr lang="en-US" sz="2400" b="1" dirty="0">
                <a:solidFill>
                  <a:srgbClr val="FFFF00"/>
                </a:solidFill>
                <a:latin typeface="Arial Narrow" pitchFamily="34" charset="0"/>
              </a:rPr>
              <a:t>Thayer’s: definition: To kiss the hand to (towards) one, in token of reverence -- by kneeling or prostration to do homage (to one) or make obeisance </a:t>
            </a:r>
          </a:p>
          <a:p>
            <a:pPr lvl="1">
              <a:lnSpc>
                <a:spcPts val="2400"/>
              </a:lnSpc>
              <a:spcBef>
                <a:spcPts val="1200"/>
              </a:spcBef>
            </a:pPr>
            <a:r>
              <a:rPr lang="en-US" sz="2400" b="1" dirty="0">
                <a:solidFill>
                  <a:srgbClr val="FFFF00"/>
                </a:solidFill>
                <a:latin typeface="Arial Narrow" pitchFamily="34" charset="0"/>
              </a:rPr>
              <a:t>Webster: Extravagant respect or admiration for or devotion to an object of esteem </a:t>
            </a:r>
          </a:p>
          <a:p>
            <a:pPr marL="0" indent="0">
              <a:lnSpc>
                <a:spcPts val="2800"/>
              </a:lnSpc>
              <a:spcBef>
                <a:spcPts val="1200"/>
              </a:spcBef>
              <a:buNone/>
            </a:pPr>
            <a:endParaRPr lang="en-US" sz="2800" b="1" dirty="0">
              <a:solidFill>
                <a:srgbClr val="FFFF00"/>
              </a:solidFill>
              <a:latin typeface="Arial Narrow" pitchFamily="34" charset="0"/>
            </a:endParaRP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326226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WHAT CONSTITUTES WORSHIP</a:t>
            </a:r>
          </a:p>
          <a:p>
            <a:pPr lvl="1">
              <a:lnSpc>
                <a:spcPts val="2400"/>
              </a:lnSpc>
              <a:spcBef>
                <a:spcPts val="1200"/>
              </a:spcBef>
            </a:pPr>
            <a:r>
              <a:rPr lang="en-US" sz="2400" b="1" dirty="0">
                <a:solidFill>
                  <a:srgbClr val="FFFF00"/>
                </a:solidFill>
                <a:latin typeface="Arial Narrow" pitchFamily="34" charset="0"/>
              </a:rPr>
              <a:t>Definition of terms: </a:t>
            </a:r>
            <a:r>
              <a:rPr lang="en-US" sz="2400" b="1" dirty="0">
                <a:latin typeface="Arial Narrow" pitchFamily="34" charset="0"/>
              </a:rPr>
              <a:t>Reverence</a:t>
            </a:r>
            <a:r>
              <a:rPr lang="en-US" sz="2400" b="1" dirty="0">
                <a:solidFill>
                  <a:srgbClr val="FFFF00"/>
                </a:solidFill>
                <a:latin typeface="Arial Narrow" pitchFamily="34" charset="0"/>
              </a:rPr>
              <a:t>: profound adoring - awed respect - a gesture of respect  </a:t>
            </a:r>
            <a:r>
              <a:rPr lang="en-US" sz="2400" b="1" dirty="0">
                <a:latin typeface="Arial Narrow" pitchFamily="34" charset="0"/>
              </a:rPr>
              <a:t>Homage</a:t>
            </a:r>
            <a:r>
              <a:rPr lang="en-US" sz="2400" b="1" dirty="0">
                <a:solidFill>
                  <a:srgbClr val="FFFF00"/>
                </a:solidFill>
                <a:latin typeface="Arial Narrow" pitchFamily="34" charset="0"/>
              </a:rPr>
              <a:t>: ceremony by which one acknowledges himself the vassal (a person under the protection of another) of a Lord  </a:t>
            </a:r>
            <a:r>
              <a:rPr lang="en-US" sz="2400" b="1" dirty="0">
                <a:latin typeface="Arial Narrow" pitchFamily="34" charset="0"/>
              </a:rPr>
              <a:t>Obeisance</a:t>
            </a:r>
            <a:r>
              <a:rPr lang="en-US" sz="2400" b="1" dirty="0">
                <a:solidFill>
                  <a:srgbClr val="FFFF00"/>
                </a:solidFill>
                <a:latin typeface="Arial Narrow" pitchFamily="34" charset="0"/>
              </a:rPr>
              <a:t>: movement of the body made in token of respect or submission - to bow </a:t>
            </a:r>
            <a:br>
              <a:rPr lang="en-US" sz="2400" b="1" dirty="0">
                <a:solidFill>
                  <a:srgbClr val="FFFF00"/>
                </a:solidFill>
                <a:latin typeface="Arial Narrow" pitchFamily="34" charset="0"/>
              </a:rPr>
            </a:br>
            <a:r>
              <a:rPr lang="en-US" sz="2400" b="1" dirty="0">
                <a:solidFill>
                  <a:srgbClr val="FFFF00"/>
                </a:solidFill>
                <a:latin typeface="Arial Narrow" pitchFamily="34" charset="0"/>
              </a:rPr>
              <a:t>(Acts 10:25,26)</a:t>
            </a:r>
          </a:p>
          <a:p>
            <a:pPr lvl="1">
              <a:lnSpc>
                <a:spcPts val="2400"/>
              </a:lnSpc>
              <a:spcBef>
                <a:spcPts val="1200"/>
              </a:spcBef>
            </a:pPr>
            <a:r>
              <a:rPr lang="en-US" sz="2400" b="1" dirty="0">
                <a:solidFill>
                  <a:srgbClr val="FFFF00"/>
                </a:solidFill>
                <a:latin typeface="Arial Narrow" pitchFamily="34" charset="0"/>
              </a:rPr>
              <a:t>Worship is a feeling of respect or reverence Lk 14:10, a frame of heart or mind, an attitude that is expressed in acts or movements of body.  An act proceeding from or the result of the condition of a person's heart!.</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3496220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ACTS ENGAGED IN WHILE ASSEMBLED ARE IN AND OF THEMSELVES NOT NECESSARILY WORSHIP!</a:t>
            </a:r>
          </a:p>
          <a:p>
            <a:pPr lvl="1">
              <a:lnSpc>
                <a:spcPts val="2800"/>
              </a:lnSpc>
              <a:spcBef>
                <a:spcPts val="1200"/>
              </a:spcBef>
            </a:pPr>
            <a:r>
              <a:rPr lang="en-US" sz="2400" b="1" dirty="0">
                <a:solidFill>
                  <a:srgbClr val="FFFF00"/>
                </a:solidFill>
                <a:latin typeface="Arial Narrow" pitchFamily="34" charset="0"/>
              </a:rPr>
              <a:t>The acts engaged in are only expressions of worship	</a:t>
            </a:r>
          </a:p>
          <a:p>
            <a:pPr lvl="2">
              <a:lnSpc>
                <a:spcPts val="2000"/>
              </a:lnSpc>
              <a:spcBef>
                <a:spcPts val="1200"/>
              </a:spcBef>
            </a:pPr>
            <a:r>
              <a:rPr lang="en-US" sz="2200" b="1" dirty="0">
                <a:latin typeface="Arial Narrow" pitchFamily="34" charset="0"/>
              </a:rPr>
              <a:t>Eating unleavened bread and drinking grape juice is not worship, in and of itself. Yet when done in response and according to instructions of our Lord it is worship</a:t>
            </a:r>
          </a:p>
          <a:p>
            <a:pPr lvl="2">
              <a:lnSpc>
                <a:spcPts val="2000"/>
              </a:lnSpc>
              <a:spcBef>
                <a:spcPts val="1200"/>
              </a:spcBef>
            </a:pPr>
            <a:r>
              <a:rPr lang="en-US" sz="2200" b="1" dirty="0">
                <a:latin typeface="Arial Narrow" pitchFamily="34" charset="0"/>
              </a:rPr>
              <a:t>Singing songs is not worship of itself. Yet when done as a show of reverence and respect for God, it is worship</a:t>
            </a:r>
          </a:p>
          <a:p>
            <a:pPr lvl="2">
              <a:lnSpc>
                <a:spcPts val="2000"/>
              </a:lnSpc>
              <a:spcBef>
                <a:spcPts val="1200"/>
              </a:spcBef>
            </a:pPr>
            <a:r>
              <a:rPr lang="en-US" sz="2200" b="1" dirty="0">
                <a:latin typeface="Arial Narrow" pitchFamily="34" charset="0"/>
              </a:rPr>
              <a:t>Giving to a cause is not of itself worship, yet it becomes such when done in response to God's will</a:t>
            </a:r>
          </a:p>
          <a:p>
            <a:pPr lvl="1">
              <a:lnSpc>
                <a:spcPts val="2800"/>
              </a:lnSpc>
              <a:spcBef>
                <a:spcPts val="1200"/>
              </a:spcBef>
            </a:pPr>
            <a:r>
              <a:rPr lang="en-US" sz="2400" b="1" dirty="0">
                <a:solidFill>
                  <a:srgbClr val="FFFF00"/>
                </a:solidFill>
                <a:latin typeface="Arial Narrow" pitchFamily="34" charset="0"/>
              </a:rPr>
              <a:t>All overt or observable worship has some form </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3120725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ACTS ENGAGED IN WHILE ASSEMBLED ARE NOT IN AND OF THEMSELVES NECESSARILY WORSHIP!</a:t>
            </a:r>
          </a:p>
          <a:p>
            <a:pPr lvl="1">
              <a:lnSpc>
                <a:spcPts val="2400"/>
              </a:lnSpc>
              <a:spcBef>
                <a:spcPts val="1200"/>
              </a:spcBef>
            </a:pPr>
            <a:r>
              <a:rPr lang="en-US" sz="2400" b="1" dirty="0">
                <a:solidFill>
                  <a:srgbClr val="FFFF00"/>
                </a:solidFill>
                <a:latin typeface="Arial Narrow" pitchFamily="34" charset="0"/>
              </a:rPr>
              <a:t>Paul taught:  “....decently and in order” 1Cor 14:40  All overt worship must take some form or order</a:t>
            </a:r>
          </a:p>
          <a:p>
            <a:pPr lvl="1">
              <a:lnSpc>
                <a:spcPts val="2400"/>
              </a:lnSpc>
              <a:spcBef>
                <a:spcPts val="1200"/>
              </a:spcBef>
            </a:pPr>
            <a:r>
              <a:rPr lang="en-US" sz="2400" b="1" dirty="0">
                <a:solidFill>
                  <a:srgbClr val="FFFF00"/>
                </a:solidFill>
                <a:latin typeface="Arial Narrow" pitchFamily="34" charset="0"/>
              </a:rPr>
              <a:t>However, the form may simply become ritualistic</a:t>
            </a:r>
          </a:p>
          <a:p>
            <a:pPr lvl="2">
              <a:lnSpc>
                <a:spcPts val="2000"/>
              </a:lnSpc>
              <a:spcBef>
                <a:spcPts val="1200"/>
              </a:spcBef>
            </a:pPr>
            <a:r>
              <a:rPr lang="en-US" sz="2200" b="1" dirty="0">
                <a:latin typeface="Arial Narrow" pitchFamily="34" charset="0"/>
              </a:rPr>
              <a:t>Service may be without heart </a:t>
            </a:r>
            <a:r>
              <a:rPr lang="en-US" sz="2200" b="1" dirty="0" err="1">
                <a:latin typeface="Arial Narrow" pitchFamily="34" charset="0"/>
              </a:rPr>
              <a:t>Prov</a:t>
            </a:r>
            <a:r>
              <a:rPr lang="en-US" sz="2200" b="1" dirty="0">
                <a:latin typeface="Arial Narrow" pitchFamily="34" charset="0"/>
              </a:rPr>
              <a:t> 4:23; 23:7; Jhn 4:23,24</a:t>
            </a:r>
          </a:p>
          <a:p>
            <a:pPr lvl="2">
              <a:lnSpc>
                <a:spcPts val="2000"/>
              </a:lnSpc>
              <a:spcBef>
                <a:spcPts val="1200"/>
              </a:spcBef>
            </a:pPr>
            <a:r>
              <a:rPr lang="en-US" sz="2200" b="1" dirty="0">
                <a:latin typeface="Arial Narrow" pitchFamily="34" charset="0"/>
              </a:rPr>
              <a:t>May be without any real sacrifice - yet Jesus demands sacrifice </a:t>
            </a:r>
            <a:br>
              <a:rPr lang="en-US" sz="2200" b="1" dirty="0">
                <a:latin typeface="Arial Narrow" pitchFamily="34" charset="0"/>
              </a:rPr>
            </a:br>
            <a:r>
              <a:rPr lang="en-US" sz="2200" b="1" dirty="0">
                <a:latin typeface="Arial Narrow" pitchFamily="34" charset="0"/>
              </a:rPr>
              <a:t>Rom 12:1,2; Matt 16:24-26</a:t>
            </a:r>
          </a:p>
          <a:p>
            <a:pPr lvl="2">
              <a:lnSpc>
                <a:spcPts val="2000"/>
              </a:lnSpc>
              <a:spcBef>
                <a:spcPts val="1200"/>
              </a:spcBef>
            </a:pPr>
            <a:r>
              <a:rPr lang="en-US" sz="2200" b="1" dirty="0">
                <a:latin typeface="Arial Narrow" pitchFamily="34" charset="0"/>
              </a:rPr>
              <a:t>May not have the proper respect for authority of God Mk 7:9; </a:t>
            </a:r>
            <a:br>
              <a:rPr lang="en-US" sz="2200" b="1" dirty="0">
                <a:latin typeface="Arial Narrow" pitchFamily="34" charset="0"/>
              </a:rPr>
            </a:br>
            <a:r>
              <a:rPr lang="en-US" sz="2200" b="1" dirty="0">
                <a:latin typeface="Arial Narrow" pitchFamily="34" charset="0"/>
              </a:rPr>
              <a:t>Matt 23:3,4 </a:t>
            </a:r>
          </a:p>
          <a:p>
            <a:pPr lvl="2">
              <a:lnSpc>
                <a:spcPts val="2000"/>
              </a:lnSpc>
              <a:spcBef>
                <a:spcPts val="1200"/>
              </a:spcBef>
            </a:pPr>
            <a:r>
              <a:rPr lang="en-US" sz="2200" b="1" dirty="0">
                <a:latin typeface="Arial Narrow" pitchFamily="34" charset="0"/>
              </a:rPr>
              <a:t>May be following form out of habit Isa 1:10-15</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415145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524000"/>
            <a:ext cx="8229600" cy="4525963"/>
          </a:xfrm>
        </p:spPr>
        <p:txBody>
          <a:bodyPr lIns="0" tIns="0" rIns="0" bIns="0">
            <a:noAutofit/>
          </a:bodyPr>
          <a:lstStyle/>
          <a:p>
            <a:pPr>
              <a:lnSpc>
                <a:spcPts val="2800"/>
              </a:lnSpc>
              <a:spcBef>
                <a:spcPts val="1200"/>
              </a:spcBef>
            </a:pPr>
            <a:r>
              <a:rPr lang="en-US" sz="2800" b="1" dirty="0">
                <a:solidFill>
                  <a:srgbClr val="00FF00"/>
                </a:solidFill>
                <a:latin typeface="Arial Narrow" pitchFamily="34" charset="0"/>
              </a:rPr>
              <a:t>ACTS ENGAGED IN WHILE ASSEMBLED ARE NOT IN AND OF THEMSELVES NECESSARILY WORSHIP!</a:t>
            </a:r>
          </a:p>
          <a:p>
            <a:pPr lvl="1">
              <a:lnSpc>
                <a:spcPts val="2400"/>
              </a:lnSpc>
              <a:spcBef>
                <a:spcPts val="1200"/>
              </a:spcBef>
            </a:pPr>
            <a:r>
              <a:rPr lang="en-US" sz="2400" b="1" dirty="0">
                <a:solidFill>
                  <a:srgbClr val="FFFF00"/>
                </a:solidFill>
                <a:latin typeface="Arial Narrow" pitchFamily="34" charset="0"/>
              </a:rPr>
              <a:t>As we follow the form, we must have our heart in acts we perform: </a:t>
            </a:r>
            <a:r>
              <a:rPr lang="en-US" sz="2400" b="1" dirty="0">
                <a:latin typeface="Arial Narrow" pitchFamily="34" charset="0"/>
              </a:rPr>
              <a:t>Singing</a:t>
            </a:r>
            <a:r>
              <a:rPr lang="en-US" sz="2400" b="1" dirty="0">
                <a:solidFill>
                  <a:srgbClr val="FFFF00"/>
                </a:solidFill>
                <a:latin typeface="Arial Narrow" pitchFamily="34" charset="0"/>
              </a:rPr>
              <a:t>; </a:t>
            </a:r>
            <a:r>
              <a:rPr lang="en-US" sz="2400" b="1" dirty="0">
                <a:latin typeface="Arial Narrow" pitchFamily="34" charset="0"/>
              </a:rPr>
              <a:t>Praying</a:t>
            </a:r>
            <a:r>
              <a:rPr lang="en-US" sz="2400" b="1" dirty="0">
                <a:solidFill>
                  <a:srgbClr val="FFFF00"/>
                </a:solidFill>
                <a:latin typeface="Arial Narrow" pitchFamily="34" charset="0"/>
              </a:rPr>
              <a:t> 1Cor 14:15,16; (“spirit” the sentient element in man, that by which he perceives, reflects, feels, desires Vines); </a:t>
            </a:r>
            <a:r>
              <a:rPr lang="en-US" sz="2400" b="1" dirty="0">
                <a:latin typeface="Arial Narrow" pitchFamily="34" charset="0"/>
              </a:rPr>
              <a:t>Giving</a:t>
            </a:r>
            <a:r>
              <a:rPr lang="en-US" sz="2400" b="1" dirty="0">
                <a:solidFill>
                  <a:srgbClr val="FFFF00"/>
                </a:solidFill>
                <a:latin typeface="Arial Narrow" pitchFamily="34" charset="0"/>
              </a:rPr>
              <a:t> 2Cor 9:6-8; </a:t>
            </a:r>
            <a:r>
              <a:rPr lang="en-US" sz="2400" b="1" dirty="0">
                <a:latin typeface="Arial Narrow" pitchFamily="34" charset="0"/>
              </a:rPr>
              <a:t>Lord's Supper</a:t>
            </a:r>
            <a:r>
              <a:rPr lang="en-US" sz="2400" b="1" dirty="0">
                <a:solidFill>
                  <a:srgbClr val="FFFF00"/>
                </a:solidFill>
                <a:latin typeface="Arial Narrow" pitchFamily="34" charset="0"/>
              </a:rPr>
              <a:t> 1Cor 11:23-26</a:t>
            </a:r>
          </a:p>
        </p:txBody>
      </p:sp>
      <p:sp>
        <p:nvSpPr>
          <p:cNvPr id="4" name="Title 3"/>
          <p:cNvSpPr>
            <a:spLocks noGrp="1"/>
          </p:cNvSpPr>
          <p:nvPr>
            <p:ph type="title"/>
          </p:nvPr>
        </p:nvSpPr>
        <p:spPr>
          <a:xfrm>
            <a:off x="457200" y="381000"/>
            <a:ext cx="8229600" cy="685800"/>
          </a:xfrm>
        </p:spPr>
        <p:txBody>
          <a:bodyPr>
            <a:noAutofit/>
          </a:bodyPr>
          <a:lstStyle/>
          <a:p>
            <a:pPr>
              <a:lnSpc>
                <a:spcPts val="2400"/>
              </a:lnSpc>
              <a:spcBef>
                <a:spcPts val="0"/>
              </a:spcBef>
            </a:pPr>
            <a:r>
              <a:rPr lang="en-US" sz="2400" dirty="0">
                <a:latin typeface="Arial Black" panose="020B0A04020102090204" pitchFamily="34" charset="0"/>
                <a:cs typeface="Arial" pitchFamily="34" charset="0"/>
              </a:rPr>
              <a:t>THEY THAT WORSHIP GOD (I)</a:t>
            </a:r>
            <a:br>
              <a:rPr lang="en-US" sz="2400" dirty="0">
                <a:latin typeface="Arial Black" panose="020B0A04020102090204" pitchFamily="34" charset="0"/>
                <a:cs typeface="Arial" pitchFamily="34" charset="0"/>
              </a:rPr>
            </a:br>
            <a:r>
              <a:rPr lang="en-US" sz="2400" dirty="0">
                <a:latin typeface="Arial Black" panose="020B0A04020102090204" pitchFamily="34" charset="0"/>
                <a:cs typeface="Arial" pitchFamily="34" charset="0"/>
              </a:rPr>
              <a:t>Jhn 4:19-24</a:t>
            </a:r>
          </a:p>
        </p:txBody>
      </p:sp>
    </p:spTree>
    <p:extLst>
      <p:ext uri="{BB962C8B-B14F-4D97-AF65-F5344CB8AC3E}">
        <p14:creationId xmlns:p14="http://schemas.microsoft.com/office/powerpoint/2010/main" val="952577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878</Words>
  <Application>Microsoft Office PowerPoint</Application>
  <PresentationFormat>On-screen Show (4:3)</PresentationFormat>
  <Paragraphs>49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 Black</vt:lpstr>
      <vt:lpstr>Arial Narrow</vt:lpstr>
      <vt:lpstr>Office Theme</vt:lpstr>
      <vt:lpstr>PowerPoint Presentation</vt:lpstr>
      <vt:lpstr>THEY THAT WORSHIP GOD (I) Jhn 4:19-24</vt:lpstr>
      <vt:lpstr>THEY THAT WORSHIP GOD (I) Jhn 4:19-24</vt:lpstr>
      <vt:lpstr>THEY THAT WORSHIP GOD (I) Jhn 4:19-24</vt:lpstr>
      <vt:lpstr>THEY THAT WORSHIP GOD (I) Jhn 4:19-24</vt:lpstr>
      <vt:lpstr>THEY THAT WORSHIP GOD (I) Jhn 4:19-24</vt:lpstr>
      <vt:lpstr>THEY THAT WORSHIP GOD (I) Jhn 4:19-24</vt:lpstr>
      <vt:lpstr>THEY THAT WORSHIP GOD (I) Jhn 4:19-24</vt:lpstr>
      <vt:lpstr>THEY THAT WORSHIP GOD (I) Jhn 4:19-24</vt:lpstr>
      <vt:lpstr>THEY THAT WORSHIP GOD (I) Jhn 4:19-24</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PURIFIED SOULS 1Pet 1:22- 2:2</dc:title>
  <dc:creator>Jerry</dc:creator>
  <cp:lastModifiedBy>Jerry Henderson</cp:lastModifiedBy>
  <cp:revision>112</cp:revision>
  <dcterms:created xsi:type="dcterms:W3CDTF">2012-11-07T19:44:25Z</dcterms:created>
  <dcterms:modified xsi:type="dcterms:W3CDTF">2020-12-26T15:14:50Z</dcterms:modified>
</cp:coreProperties>
</file>